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1" r:id="rId4"/>
    <p:sldId id="264" r:id="rId5"/>
    <p:sldId id="263" r:id="rId6"/>
    <p:sldId id="266" r:id="rId7"/>
    <p:sldId id="268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_NrPQNV3J8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76" y="1812758"/>
            <a:ext cx="10782724" cy="2489828"/>
          </a:xfrm>
          <a:ln>
            <a:noFill/>
          </a:ln>
        </p:spPr>
        <p:txBody>
          <a:bodyPr/>
          <a:lstStyle/>
          <a:p>
            <a:pPr algn="ctr"/>
            <a:r>
              <a:rPr lang="en-US" sz="8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Voting and Engaging</a:t>
            </a:r>
            <a:br>
              <a:rPr lang="en-US" sz="8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Community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452" y="4981256"/>
            <a:ext cx="5467973" cy="1618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03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667327" y="5815494"/>
            <a:ext cx="3237257" cy="10425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24933" y="884107"/>
            <a:ext cx="36600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 begin, a short video…</a:t>
            </a:r>
          </a:p>
        </p:txBody>
      </p:sp>
      <p:pic>
        <p:nvPicPr>
          <p:cNvPr id="7" name="Online Media 6">
            <a:hlinkClick r:id="" action="ppaction://media"/>
            <a:extLst>
              <a:ext uri="{FF2B5EF4-FFF2-40B4-BE49-F238E27FC236}">
                <a16:creationId xmlns:a16="http://schemas.microsoft.com/office/drawing/2014/main" id="{40D778D5-0A16-4C49-A2ED-27BC1B95324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384663" y="1509650"/>
            <a:ext cx="7654834" cy="4305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43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6814511" cy="1000991"/>
          </a:xfrm>
        </p:spPr>
        <p:txBody>
          <a:bodyPr>
            <a:no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Voterise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67327" y="5815494"/>
            <a:ext cx="3237257" cy="10425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47497" y="1740120"/>
            <a:ext cx="8279630" cy="33239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Voterise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nonpartisan 501(c)(3) nonprofit. Founded in 2016, the organization is committed to increasing voter registration and turnout among 18-29 year olds and underrepresented groups. Although based in Utah,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Voterise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a national reach through our digital channels and its ultimate goal is to build a more inclusive and vibrant democracy.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3588" y="5193636"/>
            <a:ext cx="82796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Voterise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gives young people and others a voice in the future of our cities, state and nation.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2910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645" y="578427"/>
            <a:ext cx="3416684" cy="1076036"/>
          </a:xfrm>
        </p:spPr>
        <p:txBody>
          <a:bodyPr>
            <a:normAutofit/>
          </a:bodyPr>
          <a:lstStyle/>
          <a:p>
            <a:r>
              <a:rPr lang="en-US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Facts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67327" y="5815494"/>
            <a:ext cx="3237257" cy="10425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9645" y="1747981"/>
            <a:ext cx="10338956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1980, Utah ranked 5</a:t>
            </a: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voter turnout. In 2016, Utah ranked 39</a:t>
            </a: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2014, only 8.1% of Utah’s 18-29 year olds voted, less than half </a:t>
            </a:r>
          </a:p>
          <a:p>
            <a:pPr fontAlgn="base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19.9% national average.</a:t>
            </a: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1980, a Utah State House race was won by only 1,931 votes to the loser’s 1,930 votes. One single vote. In 2016, Suzanne Harrison lost to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Lavar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Christensen in House District 32 by 5 votes.</a:t>
            </a: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2016, there were 288,000 women in Utah who were eligible to vote and not registered. In 2018, this number increased to 316,000.</a:t>
            </a: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2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315053"/>
            <a:ext cx="8596668" cy="1115291"/>
          </a:xfrm>
        </p:spPr>
        <p:txBody>
          <a:bodyPr>
            <a:normAutofit/>
          </a:bodyPr>
          <a:lstStyle/>
          <a:p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Recent Things…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67327" y="5815494"/>
            <a:ext cx="3237257" cy="10425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7334" y="1288472"/>
            <a:ext cx="1027468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Felons can vote in the state of Utah.</a:t>
            </a: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Homeless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Utahns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eligible to vote. </a:t>
            </a:r>
          </a:p>
          <a:p>
            <a:pPr marL="742950" lvl="1" indent="-285750" fontAlgn="base">
              <a:buFont typeface="Wingdings" panose="05000000000000000000" pitchFamily="2" charset="2"/>
              <a:buChar char="ü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can use the cross streets of the </a:t>
            </a:r>
          </a:p>
          <a:p>
            <a:pPr lvl="1" fontAlgn="base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location where they sleep as their address.</a:t>
            </a: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 can pre-register at 16 and 17.</a:t>
            </a:r>
          </a:p>
          <a:p>
            <a:pPr marL="742950" lvl="1" indent="-285750" fontAlgn="base">
              <a:buFont typeface="Wingdings" panose="05000000000000000000" pitchFamily="2" charset="2"/>
              <a:buChar char="ü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turn 18 on or before the November General Election Day, you CAN vote in the Primary Election while still 17. </a:t>
            </a: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Utah Women’s Voter Registration Day falls on February 14. The </a:t>
            </a:r>
          </a:p>
          <a:p>
            <a:pPr fontAlgn="base"/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Voterise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-initiated HCR 16 was passed during the 2019 legislative session.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4543" y="755441"/>
            <a:ext cx="2045645" cy="3151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36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6970375" cy="1032164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Can You Do?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67327" y="5815494"/>
            <a:ext cx="3237257" cy="10425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7334" y="1797627"/>
            <a:ext cx="944533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 and share the facts!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Volunteer with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Voterise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 voter registration drives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Challenge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3899" y="4358478"/>
            <a:ext cx="2086673" cy="13348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8875" y="1797627"/>
            <a:ext cx="2286198" cy="3895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83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773" y="406961"/>
            <a:ext cx="7344448" cy="782782"/>
          </a:xfrm>
        </p:spPr>
        <p:txBody>
          <a:bodyPr>
            <a:normAutofit/>
          </a:bodyPr>
          <a:lstStyle/>
          <a:p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Remember, Your Vote Matters.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67327" y="5815494"/>
            <a:ext cx="3237257" cy="10425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9773" y="1392382"/>
            <a:ext cx="11045536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One Vote Really Did Make a Difference</a:t>
            </a:r>
          </a:p>
          <a:p>
            <a:pPr fontAlgn="base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races won by a single vote, in addition to the new 1910 Congressional election in New York, according to Mulligan and Hunter, were:</a:t>
            </a:r>
          </a:p>
          <a:p>
            <a:pPr fontAlgn="base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1978 race for Rhode Island state Senate was tied at 4,110 votes, and decided by a second runoff election. So was a 1980 race for New Mexico state House, at 2,327 votes for each candidate.</a:t>
            </a:r>
          </a:p>
          <a:p>
            <a:pPr fontAlgn="base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1982 state House election in Maine in which the victor won 1,387 votes to the loser’s 1,386 votes.</a:t>
            </a:r>
          </a:p>
          <a:p>
            <a:pPr fontAlgn="base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1982 state Senate race in Massachusetts in which the victor won 5,352 votes to the loser’s 5,351; a subsequent recount late found wider margin.</a:t>
            </a:r>
          </a:p>
          <a:p>
            <a:pPr fontAlgn="base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1980 state House race in Utah in which the victor won 1,931 votes to the loser’s 1,930 votes.</a:t>
            </a:r>
          </a:p>
          <a:p>
            <a:pPr fontAlgn="base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1978 state Senate race in North Dakota in which the victor won 2,459 votes to the loser’s 2,458 votes; a subsequent recount found the margin to be six votes.</a:t>
            </a:r>
          </a:p>
          <a:p>
            <a:pPr fontAlgn="base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1970 state House race in Rhode Island in which the victor won 1,760 votes to the loser’s 1,759.</a:t>
            </a:r>
          </a:p>
          <a:p>
            <a:pPr fontAlgn="base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1970 state House race in Missouri in which the victor won 4,819 votes to the loser’s 4,818 votes.</a:t>
            </a:r>
          </a:p>
          <a:p>
            <a:pPr fontAlgn="base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 1968 state House race in Wisconsin in which the victor won 6,522 votes to the loser’s 6,521 votes; a subsequent recount found the margin to be two votes, not one.</a:t>
            </a:r>
          </a:p>
          <a:p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87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5772" y="2472928"/>
            <a:ext cx="7971136" cy="1320800"/>
          </a:xfrm>
        </p:spPr>
        <p:txBody>
          <a:bodyPr>
            <a:noAutofit/>
          </a:bodyPr>
          <a:lstStyle/>
          <a:p>
            <a:r>
              <a:rPr lang="en-US" sz="7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www.voterise.org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67327" y="5815494"/>
            <a:ext cx="3237257" cy="10425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67763" y="3793728"/>
            <a:ext cx="643197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Hope Zitting-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Goeckeritz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Director of Operations</a:t>
            </a:r>
          </a:p>
          <a:p>
            <a:pPr algn="ctr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(855) 725-VOTE (8683), ext. 505</a:t>
            </a:r>
          </a:p>
          <a:p>
            <a:pPr algn="ctr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hope@voterise.org</a:t>
            </a:r>
          </a:p>
        </p:txBody>
      </p:sp>
    </p:spTree>
    <p:extLst>
      <p:ext uri="{BB962C8B-B14F-4D97-AF65-F5344CB8AC3E}">
        <p14:creationId xmlns:p14="http://schemas.microsoft.com/office/powerpoint/2010/main" val="286828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601</TotalTime>
  <Words>492</Words>
  <Application>Microsoft Office PowerPoint</Application>
  <PresentationFormat>Widescreen</PresentationFormat>
  <Paragraphs>49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Times New Roman</vt:lpstr>
      <vt:lpstr>Trebuchet MS</vt:lpstr>
      <vt:lpstr>Wingdings</vt:lpstr>
      <vt:lpstr>Wingdings 3</vt:lpstr>
      <vt:lpstr>Facet</vt:lpstr>
      <vt:lpstr>Voting and Engaging the Community</vt:lpstr>
      <vt:lpstr>PowerPoint Presentation</vt:lpstr>
      <vt:lpstr>What is Voterise?</vt:lpstr>
      <vt:lpstr>The Facts</vt:lpstr>
      <vt:lpstr>Some Recent Things…</vt:lpstr>
      <vt:lpstr>What Can You Do?</vt:lpstr>
      <vt:lpstr>Remember, Your Vote Matters.</vt:lpstr>
      <vt:lpstr>www.voterise.org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Voting and  Engaging the Community</dc:title>
  <dc:creator>Hope</dc:creator>
  <cp:lastModifiedBy>Presenter</cp:lastModifiedBy>
  <cp:revision>19</cp:revision>
  <dcterms:created xsi:type="dcterms:W3CDTF">2019-09-12T19:14:28Z</dcterms:created>
  <dcterms:modified xsi:type="dcterms:W3CDTF">2019-09-23T17:49:00Z</dcterms:modified>
</cp:coreProperties>
</file>